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4660"/>
  </p:normalViewPr>
  <p:slideViewPr>
    <p:cSldViewPr>
      <p:cViewPr varScale="1">
        <p:scale>
          <a:sx n="74" d="100"/>
          <a:sy n="74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13325B-0B03-4CC3-965F-159C19ECCD09}" type="datetimeFigureOut">
              <a:rPr lang="ru-RU" smtClean="0"/>
              <a:pPr/>
              <a:t>04.05.2011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F762AC9-D416-4368-A979-1AF06AA9A29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639000" cy="6172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Этикет при работе в сетях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43608" y="2204864"/>
            <a:ext cx="68407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И по сетям бушуют страсти,</a:t>
            </a:r>
          </a:p>
          <a:p>
            <a:pPr algn="r"/>
            <a:r>
              <a:rPr lang="ru-RU" dirty="0" smtClean="0"/>
              <a:t>И друга друг заносит в </a:t>
            </a:r>
            <a:r>
              <a:rPr lang="ru-RU" dirty="0" err="1" smtClean="0"/>
              <a:t>блэк</a:t>
            </a:r>
            <a:r>
              <a:rPr lang="ru-RU" dirty="0" smtClean="0"/>
              <a:t>...</a:t>
            </a:r>
          </a:p>
          <a:p>
            <a:pPr algn="r"/>
            <a:r>
              <a:rPr lang="ru-RU" dirty="0" smtClean="0"/>
              <a:t>И, чтобы избежать напасти,</a:t>
            </a:r>
          </a:p>
          <a:p>
            <a:pPr algn="r"/>
            <a:r>
              <a:rPr lang="ru-RU" dirty="0" smtClean="0"/>
              <a:t>Решил однажды человек:</a:t>
            </a:r>
          </a:p>
          <a:p>
            <a:pPr algn="r"/>
            <a:r>
              <a:rPr lang="ru-RU" dirty="0" smtClean="0"/>
              <a:t>Чтоб нервы сохранить и дружбу, </a:t>
            </a:r>
          </a:p>
          <a:p>
            <a:pPr algn="r"/>
            <a:r>
              <a:rPr lang="ru-RU" dirty="0" smtClean="0"/>
              <a:t>Желательно и даже нужно,</a:t>
            </a:r>
          </a:p>
          <a:p>
            <a:pPr algn="r"/>
            <a:r>
              <a:rPr lang="ru-RU" dirty="0" smtClean="0"/>
              <a:t>Чтоб появился в </a:t>
            </a:r>
            <a:r>
              <a:rPr lang="ru-RU" dirty="0" err="1" smtClean="0"/>
              <a:t>Internet</a:t>
            </a:r>
            <a:endParaRPr lang="ru-RU" dirty="0" smtClean="0"/>
          </a:p>
          <a:p>
            <a:pPr algn="r"/>
            <a:r>
              <a:rPr lang="ru-RU" dirty="0" smtClean="0"/>
              <a:t>Ну хоть какой-то этикет... </a:t>
            </a:r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 Леонид Ивонин</a:t>
            </a:r>
          </a:p>
          <a:p>
            <a:pPr algn="r"/>
            <a:r>
              <a:rPr lang="ru-RU" dirty="0" smtClean="0"/>
              <a:t>"Сетевой этикет" по А.С.Пушкину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980728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Флуд</a:t>
            </a:r>
            <a:r>
              <a:rPr lang="ru-RU" dirty="0" smtClean="0"/>
              <a:t> - это поток сообщений, не несущих почти никакой смысловой нагрузки. Это такие сообщения, которые можно было бы безболезненно удалить (а точнее, не писать) без всякого ущерба для </a:t>
            </a:r>
            <a:r>
              <a:rPr lang="ru-RU" dirty="0" err="1" smtClean="0"/>
              <a:t>собщества</a:t>
            </a:r>
            <a:r>
              <a:rPr lang="ru-RU" dirty="0" smtClean="0"/>
              <a:t>. Обычно </a:t>
            </a:r>
            <a:r>
              <a:rPr lang="ru-RU" dirty="0" err="1" smtClean="0"/>
              <a:t>флудят</a:t>
            </a:r>
            <a:r>
              <a:rPr lang="ru-RU" dirty="0" smtClean="0"/>
              <a:t> пользователи, которым по большому счету нечего сказать, но которые хотят привлечь к себе внимание. Они начинают отвечать почти на каждое сообщение, причем ответы не несут никакой смысловой нагрузки и выглядят как короткие однострочные сообщения. </a:t>
            </a:r>
            <a:r>
              <a:rPr lang="ru-RU" dirty="0" err="1" smtClean="0"/>
              <a:t>Флуда</a:t>
            </a:r>
            <a:r>
              <a:rPr lang="ru-RU" dirty="0" smtClean="0"/>
              <a:t> следует избегать. Он замедляет загрузку страниц, увеличивает количество ненужной информации, раздражает других пользователей, создает бессмысленный трафик и увеличивает затраты.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Смайлики - простые «картинки», составленные из нескольких знаков препинания, </a:t>
            </a:r>
            <a:r>
              <a:rPr lang="ru-RU" dirty="0" err="1" smtClean="0"/>
              <a:t>пременяемые</a:t>
            </a:r>
            <a:r>
              <a:rPr lang="ru-RU" dirty="0" smtClean="0"/>
              <a:t> пользователями Сети для выражения своих эмоций. </a:t>
            </a:r>
          </a:p>
          <a:p>
            <a:r>
              <a:rPr lang="ru-RU" dirty="0" smtClean="0"/>
              <a:t>Обмениваясь текстовыми сообщениями, мы не слышим живых интонаций нашего собеседника. Поэтому, иногда прибегаем к использованию «смайликов». Самые распространенные из них:</a:t>
            </a:r>
          </a:p>
          <a:p>
            <a:r>
              <a:rPr lang="ru-RU" dirty="0" smtClean="0"/>
              <a:t>:) или :-) - улыбка, радость;</a:t>
            </a:r>
          </a:p>
          <a:p>
            <a:r>
              <a:rPr lang="ru-RU" dirty="0" smtClean="0"/>
              <a:t>:( или :-( - печаль, грусть;</a:t>
            </a:r>
          </a:p>
          <a:p>
            <a:r>
              <a:rPr lang="ru-RU" dirty="0" smtClean="0"/>
              <a:t>:'( - слёзы, плач;</a:t>
            </a:r>
          </a:p>
          <a:p>
            <a:r>
              <a:rPr lang="ru-RU" dirty="0" smtClean="0"/>
              <a:t>:-о - удивление;</a:t>
            </a:r>
          </a:p>
          <a:p>
            <a:r>
              <a:rPr lang="ru-RU" dirty="0" smtClean="0"/>
              <a:t>;-) - подмигивание.</a:t>
            </a:r>
          </a:p>
          <a:p>
            <a:r>
              <a:rPr lang="ru-RU" dirty="0" smtClean="0"/>
              <a:t>Но следует помнить, что излишнее количество смайликов затрудняет чтение текста. Для обозначения своих эмоций вполне достаточно поставить 1 - 2 смайлика, но не более.</a:t>
            </a:r>
            <a:endParaRPr lang="ru-RU" dirty="0"/>
          </a:p>
        </p:txBody>
      </p:sp>
      <p:pic>
        <p:nvPicPr>
          <p:cNvPr id="5122" name="Picture 2" descr="D:\Интернет\11\images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3968" y="2564904"/>
            <a:ext cx="1711249" cy="861962"/>
          </a:xfrm>
          <a:prstGeom prst="rect">
            <a:avLst/>
          </a:prstGeom>
          <a:noFill/>
        </p:spPr>
      </p:pic>
      <p:pic>
        <p:nvPicPr>
          <p:cNvPr id="5123" name="Picture 3" descr="D:\Интернет\11\1243246956_smile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4293096"/>
            <a:ext cx="2905696" cy="23652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639000" cy="936104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Правила "сетевого этикета" базируются на 10 принципах: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772817"/>
            <a:ext cx="756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Помните, что Вы говорите с человеком.</a:t>
            </a:r>
          </a:p>
          <a:p>
            <a:r>
              <a:rPr lang="ru-RU" dirty="0" smtClean="0"/>
              <a:t>Не делай другим того, чего не хочешь получить от них сам. Поставьте себя на место человека, с которым говорите. Отстаивайте свою точку зрения, но не оскорбляйте окружающих. Когда Вы используете телекоммуникации, то имеете дело с экраном компьютера. Вы не можете жестикулировать, изменять тон, и выражение Вашего лица не играет никакой роли. </a:t>
            </a:r>
          </a:p>
          <a:p>
            <a:r>
              <a:rPr lang="ru-RU" dirty="0" smtClean="0"/>
              <a:t>Слова, только слова - это все, что видит Ваш собеседник.</a:t>
            </a:r>
            <a:endParaRPr lang="ru-RU" dirty="0"/>
          </a:p>
        </p:txBody>
      </p:sp>
      <p:pic>
        <p:nvPicPr>
          <p:cNvPr id="6146" name="Picture 2" descr="D:\Интернет\11\internet-pagers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3728" y="4077072"/>
            <a:ext cx="3240360" cy="2435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79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Когда Вы ведете разговор - по электронной почте или в конференции - можно очень легко ошибиться в толковании слов Вашего собеседника. И, к сожалению, забыть о том, что Ваш адресат тоже человек со своими чувствами и привычками.</a:t>
            </a:r>
          </a:p>
          <a:p>
            <a:r>
              <a:rPr lang="ru-RU" dirty="0" smtClean="0"/>
              <a:t>Однако не забывайте о главном принципе сетевого этикета: всюду в Сети находятся реальные люди.</a:t>
            </a:r>
          </a:p>
          <a:p>
            <a:endParaRPr lang="ru-RU" dirty="0" smtClean="0"/>
          </a:p>
          <a:p>
            <a:r>
              <a:rPr lang="ru-RU" dirty="0" smtClean="0"/>
              <a:t>И еще одна причина, по которой следует быть вежливым в Сети. Когда Вы связываетесь с кем-либо в киберпространстве, помните, что Ваши слова фиксируются. Возможно, они сохранятся там, куда Вы уже не сможете добраться. Иными словами, есть шанс, что они еще вернутся и навредят Вам. И у Вас нет никакой возможности повлиять на этот процесс.</a:t>
            </a:r>
            <a:endParaRPr lang="ru-RU" dirty="0"/>
          </a:p>
        </p:txBody>
      </p:sp>
      <p:pic>
        <p:nvPicPr>
          <p:cNvPr id="7170" name="Picture 2" descr="D:\Интернет\11\interne3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614236">
            <a:off x="6091964" y="4003365"/>
            <a:ext cx="2376264" cy="24349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9"/>
            <a:ext cx="77768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 Придерживайтесь тех же стандартов поведения, что и в реальной жизни.</a:t>
            </a:r>
          </a:p>
          <a:p>
            <a:endParaRPr lang="ru-RU" dirty="0" smtClean="0"/>
          </a:p>
          <a:p>
            <a:r>
              <a:rPr lang="ru-RU" dirty="0" smtClean="0"/>
              <a:t>В реальной жизни большинство из нас подчиняется законам, иногда из-за ограничений, иногда из-за опасений быть пойманным. В виртуальном пространстве шансы быть пойманным - сравнительно невелики. Люди иногда забывают о том, что "за экраном" находится живой человек, и думают, что в Сети правила поведения не так строги, как в обычной жизни.</a:t>
            </a:r>
          </a:p>
          <a:p>
            <a:endParaRPr lang="ru-RU" dirty="0" smtClean="0"/>
          </a:p>
          <a:p>
            <a:r>
              <a:rPr lang="ru-RU" dirty="0" smtClean="0"/>
              <a:t>Это заблуждение объяснимо, но все равно - это заблуждение. Стандарты поведения могут отличаться в разных точках виртуального пространства, однако, они не более мягкие, чем в реальной жизни.</a:t>
            </a:r>
            <a:endParaRPr lang="ru-RU" dirty="0"/>
          </a:p>
        </p:txBody>
      </p:sp>
      <p:pic>
        <p:nvPicPr>
          <p:cNvPr id="8194" name="Picture 2" descr="D:\Интернет\11\keyboard_typing-300x2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720" y="4437112"/>
            <a:ext cx="28575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920880" cy="3240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 Помните, где Вы находитесь в киберпространстве.</a:t>
            </a:r>
          </a:p>
          <a:p>
            <a:endParaRPr lang="ru-RU" dirty="0" smtClean="0"/>
          </a:p>
          <a:p>
            <a:r>
              <a:rPr lang="ru-RU" dirty="0" smtClean="0"/>
              <a:t>То, что без колебаний принимается в одном месте, могут посчитать за грубость в другом. Например, в конференциях, где обсуждаются телевизионные программы, разные слухи и сплетни - вполне нормальное явление. Но если Вы решили вторгнуться с ними в журналистскую дискуссию, популярности это Вам не прибавит.</a:t>
            </a:r>
          </a:p>
          <a:p>
            <a:endParaRPr lang="ru-RU" dirty="0" smtClean="0"/>
          </a:p>
          <a:p>
            <a:r>
              <a:rPr lang="ru-RU" dirty="0" smtClean="0"/>
              <a:t>Оказавшись в новой области виртуального пространства, сначала осмотритесь. Потратьте время на изучение обстановки - послушайте, как и о чем говорят люди. После этого вступайте в разговор.</a:t>
            </a:r>
            <a:endParaRPr lang="ru-RU" dirty="0"/>
          </a:p>
        </p:txBody>
      </p:sp>
      <p:pic>
        <p:nvPicPr>
          <p:cNvPr id="9218" name="Picture 2" descr="D:\Интернет\11\477e45814c59d1b6f66af6ec2215268a_ful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3645024"/>
            <a:ext cx="3835325" cy="30792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9"/>
            <a:ext cx="76328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4. Уважайте время и возможности других.</a:t>
            </a:r>
          </a:p>
          <a:p>
            <a:endParaRPr lang="ru-RU" dirty="0" smtClean="0"/>
          </a:p>
          <a:p>
            <a:r>
              <a:rPr lang="ru-RU" dirty="0" smtClean="0"/>
              <a:t>Когда Вы посылаете электронную почту или отправляете сообщение в конференцию, Вы фактически претендуете на чье-то время. И тогда Вы отвечаете за то, чтобы адресат не потратил это время зря. </a:t>
            </a:r>
          </a:p>
          <a:p>
            <a:endParaRPr lang="ru-RU" dirty="0" smtClean="0"/>
          </a:p>
          <a:p>
            <a:r>
              <a:rPr lang="ru-RU" dirty="0" smtClean="0"/>
              <a:t>Понятие "возможности" включает в себя пропускную способность канала, по которому происходит связь и физическую емкость носителей информации на удаленном компьютере. И если Вы случайно отправили в одну и ту же конференцию пять одинаковых сообщений, Вы потратили как время подписчиков этой конференции, так и возможности системы (ведь Вы занимали линию передачи и место на диске).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5. Сохраняйте лицо.</a:t>
            </a:r>
          </a:p>
          <a:p>
            <a:endParaRPr lang="ru-RU" sz="1600" dirty="0" smtClean="0"/>
          </a:p>
          <a:p>
            <a:r>
              <a:rPr lang="ru-RU" sz="1600" dirty="0" smtClean="0"/>
              <a:t>Используйте преимущества анонимности.</a:t>
            </a:r>
          </a:p>
          <a:p>
            <a:r>
              <a:rPr lang="ru-RU" sz="1600" dirty="0" smtClean="0"/>
              <a:t>В Сети (например, в конференциях) Вы можете встретиться с теми, кого никогда бы не встретили в реальной жизни и никто не осудит Вас за цвет кожи, глаз, волос, за Ваш вес, возраст или манеру одеваться.</a:t>
            </a:r>
          </a:p>
          <a:p>
            <a:r>
              <a:rPr lang="ru-RU" sz="1600" dirty="0" smtClean="0"/>
              <a:t>Однако Вас будут оценивать по тому, как Вы пишете. Для тех, кто находится в Сети, это имеет значение. Таким образом, правила грамматики играют важную роль. Отдавайте себе отчет в том, что говорите.</a:t>
            </a:r>
          </a:p>
          <a:p>
            <a:r>
              <a:rPr lang="ru-RU" sz="1600" dirty="0" smtClean="0"/>
              <a:t>Осмысливайте содержание Вашего письма. Когда Вы хотите сказать, что-то вроде "мне кажется..." или "я слышал, что...", спросите себя - а не проверить ли еще раз правильность Ваших фактов. Недостоверная информация способна вызвать целый шквал эмоций в Сети. И если это повторяется второй и третий раз, может произойти, как в игре "испорченный телефон": ваши слова будут искажены до неузнаваемости.</a:t>
            </a:r>
            <a:endParaRPr lang="ru-RU" sz="1600" dirty="0"/>
          </a:p>
        </p:txBody>
      </p:sp>
      <p:pic>
        <p:nvPicPr>
          <p:cNvPr id="10242" name="Picture 2" descr="D:\Интернет\11\4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19872" y="3933056"/>
            <a:ext cx="4176464" cy="27814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79208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6. Помогайте другим там, где Вы это можете делать.</a:t>
            </a:r>
          </a:p>
          <a:p>
            <a:endParaRPr lang="ru-RU" sz="1600" dirty="0" smtClean="0"/>
          </a:p>
          <a:p>
            <a:r>
              <a:rPr lang="ru-RU" sz="1600" dirty="0" smtClean="0"/>
              <a:t>Почему задавать вопросы в виртуальном пространстве эффективно? Потому что Ваши вопросы читают многие люди, знающие на них ответ. И даже если квалифицированно ответят только несколько человек, общий объем знаний в Сети увеличится Интернет сам по себе вырос из стремления ученых к обмену опытом. Постепенно в этот увлекательный процесс втянулись другие. </a:t>
            </a:r>
          </a:p>
          <a:p>
            <a:endParaRPr lang="ru-RU" sz="1600" dirty="0" smtClean="0"/>
          </a:p>
          <a:p>
            <a:r>
              <a:rPr lang="ru-RU" sz="1600" dirty="0" smtClean="0"/>
              <a:t>Особенно важно обмениваться ответами на Ваши вопросы с другими пользователями. Если Вы предчувствуете, что получите массу ответов на свой вопрос или посылаете его в конференцию, которую редко посещаете - отвечайте на реплики по электронной почте, а не в конференцию. Когда Вы получите все реплики, суммируйте их и отправьте одним сообщением в конференцию. Таким образом, каждый выиграет от общения с Вами.</a:t>
            </a:r>
            <a:endParaRPr lang="ru-RU" sz="1600" dirty="0"/>
          </a:p>
        </p:txBody>
      </p:sp>
      <p:pic>
        <p:nvPicPr>
          <p:cNvPr id="11266" name="Picture 2" descr="D:\Интернет\11\d55ec1d2119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896" y="4077072"/>
            <a:ext cx="4191000" cy="232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3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Если Вы и сам - эксперт, то можете сделать больше. Многие люди свободно отправляют целые библиографии, от списков ресурсов по законодательству до перечней популярных книг по UNIX. Если Вы лидируете в группе, в которой отсутствует список ответов на наиболее часто задаваемые вопросы, попробуйте написать такой. Если Вы обнаружили или сами сочинили документ, который, по Вашему мнению, может быть интересен другим, отправьте его в конференцию. Обмен опытом - увлекательное занятие. Это древняя и славная традиция Сети.</a:t>
            </a:r>
            <a:endParaRPr lang="ru-RU" dirty="0"/>
          </a:p>
        </p:txBody>
      </p:sp>
      <p:pic>
        <p:nvPicPr>
          <p:cNvPr id="12290" name="Picture 2" descr="D:\Интернет\11\advert1_5a22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7704" y="2852936"/>
            <a:ext cx="5286548" cy="3604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827584" y="2636912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Internet</a:t>
            </a:r>
            <a:r>
              <a:rPr lang="ru-RU" dirty="0" smtClean="0"/>
              <a:t>, являясь зеркальным отражением реальной жизни, включает в себя, как позитивные, так и негативные её стороны. Мутный поток навязывания идей, товаров или услуг посредством конференций, служб электронной рассылки и других элементов сети, рассылка скандальных и оскорбительных посланий составляют одну из сторон коммуникаций в сети.</a:t>
            </a:r>
            <a:endParaRPr lang="ru-RU" dirty="0"/>
          </a:p>
        </p:txBody>
      </p:sp>
      <p:sp>
        <p:nvSpPr>
          <p:cNvPr id="15" name="Заголовок 1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639000" cy="1440160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Ни одна новая информационная технология не обходится без того, чтобы отяготить нашу жизнь новыми заботами.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97347"/>
            <a:ext cx="8136904" cy="380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7. Не ввязывайтесь в конфликты и не допускайте их.</a:t>
            </a:r>
          </a:p>
          <a:p>
            <a:endParaRPr lang="ru-RU" dirty="0" smtClean="0"/>
          </a:p>
          <a:p>
            <a:r>
              <a:rPr lang="ru-RU" dirty="0" smtClean="0"/>
              <a:t>"Запрещает ли сетевой этикет </a:t>
            </a:r>
            <a:r>
              <a:rPr lang="ru-RU" dirty="0" err="1" smtClean="0"/>
              <a:t>флеймы</a:t>
            </a:r>
            <a:r>
              <a:rPr lang="ru-RU" dirty="0" smtClean="0"/>
              <a:t>? Не совсем. </a:t>
            </a:r>
            <a:r>
              <a:rPr lang="ru-RU" dirty="0" err="1" smtClean="0"/>
              <a:t>Флеймы</a:t>
            </a:r>
            <a:r>
              <a:rPr lang="ru-RU" dirty="0" smtClean="0"/>
              <a:t> - тоже старая традиция Сети. </a:t>
            </a:r>
            <a:r>
              <a:rPr lang="ru-RU" dirty="0" err="1" smtClean="0"/>
              <a:t>Флеймы</a:t>
            </a:r>
            <a:r>
              <a:rPr lang="ru-RU" dirty="0" smtClean="0"/>
              <a:t> могут доставлять удовольствие, как сочинителям, так и читателям. А получатели </a:t>
            </a:r>
            <a:r>
              <a:rPr lang="ru-RU" dirty="0" err="1" smtClean="0"/>
              <a:t>флеймов</a:t>
            </a:r>
            <a:r>
              <a:rPr lang="ru-RU" dirty="0" smtClean="0"/>
              <a:t> часто заслуживают их.</a:t>
            </a:r>
          </a:p>
          <a:p>
            <a:endParaRPr lang="ru-RU" dirty="0" smtClean="0"/>
          </a:p>
          <a:p>
            <a:r>
              <a:rPr lang="ru-RU" dirty="0" smtClean="0"/>
              <a:t>Но сетевой этикет против </a:t>
            </a:r>
            <a:r>
              <a:rPr lang="ru-RU" dirty="0" err="1" smtClean="0"/>
              <a:t>флеймов</a:t>
            </a:r>
            <a:r>
              <a:rPr lang="ru-RU" dirty="0" smtClean="0"/>
              <a:t>, перерастающих в войны - серии злобных посланий, которыми обмениваются, как правило, два или три участника дискуссии. Такие войны могут буквально захватить конференцию и разрушить дружескую обстановку. Это несправедливо по отношению к другим читателям конференции. И очень скоро люди, не участвующие в дискуссии, устают от конфликтов. Фактически происходит недопустимая монополизация ресурсов.</a:t>
            </a:r>
            <a:endParaRPr lang="ru-RU" dirty="0"/>
          </a:p>
        </p:txBody>
      </p:sp>
      <p:pic>
        <p:nvPicPr>
          <p:cNvPr id="13314" name="Picture 2" descr="D:\Интернет\11\Internet-2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3861048"/>
            <a:ext cx="3024336" cy="1814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980728"/>
            <a:ext cx="4480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8. Уважайте право на частную переписку.</a:t>
            </a:r>
            <a:endParaRPr lang="ru-RU" dirty="0"/>
          </a:p>
        </p:txBody>
      </p:sp>
      <p:pic>
        <p:nvPicPr>
          <p:cNvPr id="14338" name="Picture 2" descr="D:\Интернет\11\sara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99" y="1340768"/>
            <a:ext cx="6400711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5"/>
            <a:ext cx="7776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9. Не злоупотребляйте своими возможностями.</a:t>
            </a:r>
          </a:p>
          <a:p>
            <a:endParaRPr lang="ru-RU" dirty="0" smtClean="0"/>
          </a:p>
          <a:p>
            <a:r>
              <a:rPr lang="ru-RU" dirty="0" smtClean="0"/>
              <a:t>Некоторые люди в виртуальном пространстве чувствуют себя профессионалами. Это асы в каждой сетевой игре, эксперты в каждом офисе и системные администраторы системы.</a:t>
            </a:r>
          </a:p>
          <a:p>
            <a:r>
              <a:rPr lang="ru-RU" dirty="0" smtClean="0"/>
              <a:t>Обладая более широкими знаниями или имея в руках более широкие полномочия, эти люди автоматически получают преимущество. </a:t>
            </a:r>
          </a:p>
          <a:p>
            <a:endParaRPr lang="ru-RU" dirty="0" smtClean="0"/>
          </a:p>
          <a:p>
            <a:r>
              <a:rPr lang="ru-RU" dirty="0" smtClean="0"/>
              <a:t>Однако это вовсе не означает, что они могут им пользоваться. Например, системные администраторы не должны читать частные почтовые сообщения.</a:t>
            </a:r>
            <a:endParaRPr lang="ru-RU" dirty="0"/>
          </a:p>
        </p:txBody>
      </p:sp>
      <p:pic>
        <p:nvPicPr>
          <p:cNvPr id="15362" name="Picture 2" descr="D:\Интернет\11\9719335_XS-marketin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888" y="3645024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97346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10. Учитесь прощать другим их ошибки.</a:t>
            </a:r>
          </a:p>
          <a:p>
            <a:endParaRPr lang="ru-RU" dirty="0" smtClean="0"/>
          </a:p>
          <a:p>
            <a:r>
              <a:rPr lang="ru-RU" dirty="0" smtClean="0"/>
              <a:t>Каждый когда-то был новичком. Поэтому когда кто-то допускает ошибку - будь это опечатка в слове, неосторожный </a:t>
            </a:r>
            <a:r>
              <a:rPr lang="ru-RU" dirty="0" err="1" smtClean="0"/>
              <a:t>флейм</a:t>
            </a:r>
            <a:r>
              <a:rPr lang="ru-RU" dirty="0" smtClean="0"/>
              <a:t>, глупый вопрос или неоправданно длинный ответ - будьте к этому снисходительны. Даже если очень хочется ответить, подумайте дважды. Если Вы обладаете хорошими манерами, это еще не значит, что Вы имеете лицензию на преподавание этих манер всем остальным. </a:t>
            </a:r>
          </a:p>
          <a:p>
            <a:endParaRPr lang="ru-RU" dirty="0" smtClean="0"/>
          </a:p>
          <a:p>
            <a:r>
              <a:rPr lang="ru-RU" dirty="0" smtClean="0"/>
              <a:t>Если же Вы решили обратить внимание пользователя на его ошибку, сделайте это корректно и лучше не в конференции, а в частном письме. Как известно, исправления в тексте часто тоже содержат грамматические ошибки; также и указание на несоблюдение правил этикета, бывает, демонстрирует нарушение этого же этикета.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916832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Персональное имя (не путать с подписью) - произвольная строка, которую многие программы электронной почты позволяют присоединять к вашим сообщениям в качестве текстового комментария.</a:t>
            </a:r>
          </a:p>
          <a:p>
            <a:r>
              <a:rPr lang="ru-RU" dirty="0" smtClean="0"/>
              <a:t>Если ваша система позволяет, всегда пишите персональное имя: оно является для вас лучшей "визитной карточкой", чем адрес </a:t>
            </a:r>
            <a:r>
              <a:rPr lang="ru-RU" dirty="0" err="1" smtClean="0"/>
              <a:t>e-mail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Используйте осмысленные имена. Выражения типа "догадайся сам" не только мешают определить автора письма, но и оскорбляют интеллект адресата.</a:t>
            </a:r>
          </a:p>
          <a:p>
            <a:r>
              <a:rPr lang="ru-RU" dirty="0" smtClean="0"/>
              <a:t>Если ваша почтовая система позволяет отправлять письма вместе с именами адресатов, используйте эту возможность. Таким образом, администратору сети будет легче найти адресата по имени, если сам адрес окажется ошибочным.</a:t>
            </a:r>
            <a:endParaRPr lang="ru-RU" dirty="0"/>
          </a:p>
        </p:txBody>
      </p:sp>
      <p:sp>
        <p:nvSpPr>
          <p:cNvPr id="3" name="Заголовок 1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639000" cy="936104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Адреса и персональные имена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776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Тема письма (</a:t>
            </a:r>
            <a:r>
              <a:rPr lang="ru-RU" dirty="0" err="1" smtClean="0"/>
              <a:t>Subject</a:t>
            </a:r>
            <a:r>
              <a:rPr lang="ru-RU" dirty="0" smtClean="0"/>
              <a:t>)</a:t>
            </a:r>
          </a:p>
          <a:p>
            <a:r>
              <a:rPr lang="ru-RU" dirty="0" smtClean="0"/>
              <a:t>Не забывайте давать названия своим письмам. Часто пользователь ориентируется именно по названиям, когда просматривает свою почту.</a:t>
            </a:r>
          </a:p>
          <a:p>
            <a:r>
              <a:rPr lang="ru-RU" dirty="0" smtClean="0"/>
              <a:t>Избегайте бессмысленных названий. Например, отправляя письмо службе технической поддержки </a:t>
            </a:r>
            <a:r>
              <a:rPr lang="ru-RU" dirty="0" err="1" smtClean="0"/>
              <a:t>WordPerfect</a:t>
            </a:r>
            <a:r>
              <a:rPr lang="ru-RU" dirty="0" smtClean="0"/>
              <a:t>, не следует называть его </a:t>
            </a:r>
            <a:r>
              <a:rPr lang="ru-RU" dirty="0" err="1" smtClean="0"/>
              <a:t>WordPerfect</a:t>
            </a:r>
            <a:r>
              <a:rPr lang="ru-RU" dirty="0" smtClean="0"/>
              <a:t> - с тем же успехом вы могли бы вообще ничего не писать.</a:t>
            </a:r>
          </a:p>
          <a:p>
            <a:r>
              <a:rPr lang="ru-RU" dirty="0" smtClean="0"/>
              <a:t>Если вы при ответе на письмо меняете тему разговора, не забудьте изменить и название.</a:t>
            </a:r>
          </a:p>
          <a:p>
            <a:r>
              <a:rPr lang="ru-RU" dirty="0" smtClean="0"/>
              <a:t>Точный заголовок - самый простой способ определить тему беседы, и если вы измените тему, оставив заголовок прежним, адресат может прийти в замешательство.</a:t>
            </a:r>
            <a:endParaRPr lang="ru-RU" dirty="0"/>
          </a:p>
        </p:txBody>
      </p:sp>
      <p:pic>
        <p:nvPicPr>
          <p:cNvPr id="16387" name="Picture 3" descr="D:\Интернет\11\f1cde4c94a0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7904" y="3573016"/>
            <a:ext cx="4344045" cy="3040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76328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Длина, содержание и формат письма</a:t>
            </a:r>
          </a:p>
          <a:p>
            <a:r>
              <a:rPr lang="ru-RU" sz="1400" dirty="0" smtClean="0"/>
              <a:t>Старайтесь, чтобы длина вашего письма отвечала стилю беседы: если вы просто отвечаете на вопрос, делайте это кратко и по существу.</a:t>
            </a:r>
          </a:p>
          <a:p>
            <a:r>
              <a:rPr lang="ru-RU" sz="1400" dirty="0" smtClean="0"/>
              <a:t>Держитесь как можно ближе к теме. Если вы хотите поговорить о чем-то новом, лучше послать отдельное письмо. Тогда ваш адресат сможет хранить его отдельно.</a:t>
            </a:r>
          </a:p>
          <a:p>
            <a:r>
              <a:rPr lang="ru-RU" sz="1400" dirty="0" smtClean="0"/>
              <a:t>Не пишите весь текст заглавными буквами - его становится тяжело читать (хотя краткое выделение может использоваться как усиление). Старайтесь разбивать ваше письмо на логические абзацы и избегайте чрезмерно длинных предложений.</a:t>
            </a:r>
          </a:p>
          <a:p>
            <a:r>
              <a:rPr lang="ru-RU" sz="1400" dirty="0" smtClean="0"/>
              <a:t>Старайтесь не допускать грамматических ошибок. Полное ошибок и опечаток письмо трудно читать. То, что электронная почта - быстрый способ связи, вовсе не означает, что можно расслабиться и забыть о правописании.</a:t>
            </a:r>
          </a:p>
          <a:p>
            <a:r>
              <a:rPr lang="ru-RU" sz="1400" dirty="0" smtClean="0"/>
              <a:t>Если вы считаете свои мысли достойными изложения в письме, позаботьтесь, чтобы они были изложены правильно.</a:t>
            </a:r>
          </a:p>
          <a:p>
            <a:r>
              <a:rPr lang="ru-RU" sz="1400" dirty="0" smtClean="0"/>
              <a:t>Избегайте публичных </a:t>
            </a:r>
            <a:r>
              <a:rPr lang="ru-RU" sz="1400" dirty="0" err="1" smtClean="0"/>
              <a:t>флэймов</a:t>
            </a:r>
            <a:r>
              <a:rPr lang="ru-RU" sz="1400" dirty="0" smtClean="0"/>
              <a:t> - писем, составленных под влиянием эмоций. Послания, отправленные в момент душевных переживаний, чаще всего только ухудшают ситуацию. Возможно, позже вы будете раскаиваться в своих словах, поэтому перед тем как начать "</a:t>
            </a:r>
            <a:r>
              <a:rPr lang="ru-RU" sz="1400" dirty="0" err="1" smtClean="0"/>
              <a:t>флэймовую</a:t>
            </a:r>
            <a:r>
              <a:rPr lang="ru-RU" sz="1400" dirty="0" smtClean="0"/>
              <a:t> войну", спокойно обдумайте положение.</a:t>
            </a:r>
          </a:p>
          <a:p>
            <a:r>
              <a:rPr lang="ru-RU" sz="1400" dirty="0" smtClean="0"/>
              <a:t>Если ваш </a:t>
            </a:r>
            <a:r>
              <a:rPr lang="ru-RU" sz="1400" dirty="0" err="1" smtClean="0"/>
              <a:t>мэйлер</a:t>
            </a:r>
            <a:r>
              <a:rPr lang="ru-RU" sz="1400" dirty="0" smtClean="0"/>
              <a:t> поддерживает различные параметры оформления текста (жирный шрифт, курсив и т. д.), убедитесь, что </a:t>
            </a:r>
            <a:r>
              <a:rPr lang="ru-RU" sz="1400" dirty="0" err="1" smtClean="0"/>
              <a:t>мэйлер</a:t>
            </a:r>
            <a:r>
              <a:rPr lang="ru-RU" sz="1400" dirty="0" smtClean="0"/>
              <a:t> адресата обладает такими же возможностями. К тому времени, как был составлен этот документ, большинство программ электронной почты в </a:t>
            </a:r>
            <a:r>
              <a:rPr lang="ru-RU" sz="1400" dirty="0" err="1" smtClean="0"/>
              <a:t>Internet</a:t>
            </a:r>
            <a:r>
              <a:rPr lang="ru-RU" sz="1400" dirty="0" smtClean="0"/>
              <a:t> могли работать только с текстом, хотя ситуация, конечно, изменяется.</a:t>
            </a:r>
            <a:endParaRPr lang="ru-RU" sz="1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32656"/>
            <a:ext cx="617443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Ответы</a:t>
            </a:r>
          </a:p>
          <a:p>
            <a:r>
              <a:rPr lang="ru-RU" sz="1400" dirty="0" smtClean="0"/>
              <a:t>Включайте в ваше послание отрывки письма, на которое отвечаете. Помните, электронная почта - не разговор по телефону в реальном времени, и ваш адресат может забыть содержание предыдущего письма (особенно, если он ведет активную переписку). Включайте отрывки оригинального текста в ваш ответ, и адресат легче поймет, о чем идет речь.</a:t>
            </a:r>
          </a:p>
          <a:p>
            <a:r>
              <a:rPr lang="ru-RU" sz="1400" dirty="0" smtClean="0"/>
              <a:t>Не переусердствуйте в цитировании предыдущих посланий. Отделяйте каким-то образом текст вашего послания от текста цитируемых писем, тогда ваш ответ будет легче читаться. Обычно используется для этих целей знак &gt;, хотя это и не единственный вариант.</a:t>
            </a:r>
          </a:p>
          <a:p>
            <a:r>
              <a:rPr lang="ru-RU" sz="1400" dirty="0" smtClean="0"/>
              <a:t>Старайтесь не смешивать в своем послании информацию общего и личного характера.</a:t>
            </a:r>
          </a:p>
          <a:p>
            <a:r>
              <a:rPr lang="ru-RU" sz="1400" dirty="0" smtClean="0"/>
              <a:t>Спросите себя: так ли уж необходим ваш ответ. Например, если вы получили письмо в результате веерной рассылки, вряд ли стоит извещать каждого из адресатов о своем отношении к нему - лучше послать письмо непосредственно автору.</a:t>
            </a:r>
            <a:endParaRPr lang="ru-RU" sz="1400" dirty="0"/>
          </a:p>
        </p:txBody>
      </p:sp>
      <p:pic>
        <p:nvPicPr>
          <p:cNvPr id="17410" name="Picture 2" descr="D:\Интернет\11\pochtovye-marki-na-elektronnyx-pismax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7864" y="3933056"/>
            <a:ext cx="4172620" cy="27022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7129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Подписи</a:t>
            </a:r>
          </a:p>
          <a:p>
            <a:endParaRPr lang="ru-RU" sz="1400" dirty="0" smtClean="0"/>
          </a:p>
          <a:p>
            <a:r>
              <a:rPr lang="ru-RU" sz="1400" dirty="0" smtClean="0"/>
              <a:t>Подпись - небольшой текстовый отрывок в конце сообщения, обычно содержит информацию о контактах. Большинство </a:t>
            </a:r>
            <a:r>
              <a:rPr lang="ru-RU" sz="1400" dirty="0" err="1" smtClean="0"/>
              <a:t>мэйлеров</a:t>
            </a:r>
            <a:r>
              <a:rPr lang="ru-RU" sz="1400" dirty="0" smtClean="0"/>
              <a:t> могут автоматически "приклеивать" подпись к исходящим сообщениям. Подпись - интересная вещь, но и в ней надо знать меру.</a:t>
            </a:r>
          </a:p>
          <a:p>
            <a:r>
              <a:rPr lang="ru-RU" sz="1400" dirty="0" smtClean="0"/>
              <a:t>Если можете, используйте подпись. Она должна идентифицировать вас и содержать данные об альтернативных каналах связи (обычный телефон, факс). На многих системах, в частности, тех, где почта проходит через шлюзы, ваша подпись может быть единственным идентификатором.</a:t>
            </a:r>
          </a:p>
          <a:p>
            <a:r>
              <a:rPr lang="ru-RU" sz="1400" dirty="0" smtClean="0"/>
              <a:t>Делайте свою подпись покороче - 4-7 строчек вполне достаточно. Неоправданно длинные подписи загружают каналы связи.</a:t>
            </a:r>
          </a:p>
          <a:p>
            <a:r>
              <a:rPr lang="ru-RU" sz="1400" dirty="0" smtClean="0"/>
              <a:t>Некоторые </a:t>
            </a:r>
            <a:r>
              <a:rPr lang="ru-RU" sz="1400" dirty="0" err="1" smtClean="0"/>
              <a:t>мэйлеры</a:t>
            </a:r>
            <a:r>
              <a:rPr lang="ru-RU" sz="1400" dirty="0" smtClean="0"/>
              <a:t> позволяют добавлять случайные строки к вашей подписи: будьте с этим аккуратнее. В любом случае надо помнить: </a:t>
            </a:r>
          </a:p>
          <a:p>
            <a:r>
              <a:rPr lang="ru-RU" sz="1400" dirty="0" smtClean="0"/>
              <a:t>Краткость - сестра таланта</a:t>
            </a:r>
          </a:p>
          <a:p>
            <a:r>
              <a:rPr lang="ru-RU" sz="1400" dirty="0" smtClean="0"/>
              <a:t>Понятие "оскорбления" может толковаться очень широко, поэтому старайтесь избегать выражений, которые могут послужить причиной конфликта на религиозной, расовой, политической основе.</a:t>
            </a:r>
          </a:p>
          <a:p>
            <a:r>
              <a:rPr lang="ru-RU" sz="1400" dirty="0" smtClean="0"/>
              <a:t>Не используйте "местные" (понятные только вам и небольшому кругу лиц) замечания. Вы не найдете понимания у пользователей других городов, стран или культурных сообществ.</a:t>
            </a:r>
          </a:p>
          <a:p>
            <a:r>
              <a:rPr lang="ru-RU" sz="1400" dirty="0" smtClean="0"/>
              <a:t>Изменяющиеся подписи лучше всего смотрятся, если носят шутливый характер. Высказывания на политическую тему, например, могут расстроить некоторых людей, в то время как короткая шутка только поднимает настроение.</a:t>
            </a:r>
            <a:endParaRPr lang="ru-RU" sz="1400" dirty="0"/>
          </a:p>
        </p:txBody>
      </p:sp>
      <p:pic>
        <p:nvPicPr>
          <p:cNvPr id="18434" name="Picture 2" descr="D:\Интернет\11\1280099427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4509120"/>
            <a:ext cx="3075893" cy="2060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форумах хорошим тоном считается сообщить Вашим собеседникам, есть ли в вашем послании какая-то информация кроме заголовка. Соответственно если Вы видите (-) или (0)- значит ничего нет, ну а если (+)- значит имеет смысл его открывать и тратить время. </a:t>
            </a:r>
          </a:p>
          <a:p>
            <a:endParaRPr lang="ru-RU" dirty="0" smtClean="0"/>
          </a:p>
          <a:p>
            <a:r>
              <a:rPr lang="ru-RU" dirty="0" smtClean="0"/>
              <a:t>Если вы хотите послать сообщение крайне интересное, но не относящееся к главной теме обсуждения - прямо укажите это, подписав к заголовку слово OFF или ОФФ. Если вы обращаетесь к кому-то конкретному, указывайте его имя перед вашим сообщением, чтобы не вводить в заблуждение других участников обсуждения.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908721"/>
            <a:ext cx="7992888" cy="1512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борьбу с этими отрицательными моментами вступает растущая потребность в соблюдении определенных "правил поведения" которые делают сетевые коммуникации удобными и безопасными. Правила поведения и правила хороших манер для пользователей сети часто именуют "сетевым этикетом" или "</a:t>
            </a:r>
            <a:r>
              <a:rPr lang="ru-RU" dirty="0" err="1" smtClean="0"/>
              <a:t>сэтикетом</a:t>
            </a:r>
            <a:r>
              <a:rPr lang="ru-RU" dirty="0" smtClean="0"/>
              <a:t>".</a:t>
            </a:r>
            <a:endParaRPr lang="ru-RU" dirty="0"/>
          </a:p>
        </p:txBody>
      </p:sp>
      <p:pic>
        <p:nvPicPr>
          <p:cNvPr id="1026" name="Picture 2" descr="D:\Интернет\11\interne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624" y="2492896"/>
            <a:ext cx="5027712" cy="3351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889845"/>
            <a:ext cx="7776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Обязательными элементами поведения в чате являются приветствие собеседников при входе и прощание при выходе.</a:t>
            </a:r>
          </a:p>
          <a:p>
            <a:endParaRPr lang="ru-RU" dirty="0" smtClean="0"/>
          </a:p>
          <a:p>
            <a:r>
              <a:rPr lang="ru-RU" dirty="0" smtClean="0"/>
              <a:t>После того, как вы вошли в чат, иногда появляется желание сделать все, чтобы на вас обратили внимание. Не стоит несколько раз повторять одно и то же предложение. Как правило, если после двукратного ввода одного и того же предложения на него никто не обратил внимания, то на него не обратят внимания и при последующем повторении. Но зато, многократно повторив одно и то же предложение, вы создадите проблемы другим участникам чата и заработаете стойкую антипатию к себе.</a:t>
            </a:r>
            <a:endParaRPr lang="ru-RU" dirty="0"/>
          </a:p>
        </p:txBody>
      </p:sp>
      <p:pic>
        <p:nvPicPr>
          <p:cNvPr id="19458" name="Picture 2" descr="D:\Интернет\11\antikrizisny_internet_marketin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896" y="3933056"/>
            <a:ext cx="3333186" cy="25347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639000" cy="1440160"/>
          </a:xfrm>
        </p:spPr>
        <p:txBody>
          <a:bodyPr>
            <a:noAutofit/>
          </a:bodyPr>
          <a:lstStyle/>
          <a:p>
            <a:r>
              <a:rPr lang="ru-RU" sz="2800" dirty="0" smtClean="0"/>
              <a:t>Что такое сетевой этикет, для чего он нужен и как его соблюдать?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2564904"/>
            <a:ext cx="74168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Сетевой этикет - это несложные правила, которые придумали люди, много общающиеся друг с другом через интернет. Он нужен для того, чтобы всем - и опытным пользователям, и новичкам было в равной мере комфортно общаться между собой. Большинство правил не носит никакого специального характера, а просто представляет собой повторение правил хорошего тона, принятых в обществе в </a:t>
            </a:r>
            <a:r>
              <a:rPr lang="ru-RU" dirty="0" err="1" smtClean="0"/>
              <a:t>целом.Эти</a:t>
            </a:r>
            <a:r>
              <a:rPr lang="ru-RU" dirty="0" smtClean="0"/>
              <a:t> правила - всего лишь пожелания. Но поскольку мы все - сообщество, соблюдение этих правил поднимет Ваш авторитет, и Вы привлечете к себе внимание как приятный и интересный собеседник.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11008" cy="792088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Как соблюдать сетевой этикет?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628800"/>
            <a:ext cx="7920880" cy="2304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 должны научиться вести себя так, словно оказались в незнакомом мире, очень похожем на Ваш реальный мир, и не желаете задеть кого-либо своим бестактным </a:t>
            </a:r>
            <a:r>
              <a:rPr lang="ru-RU" dirty="0" err="1" smtClean="0"/>
              <a:t>поведением.На</a:t>
            </a:r>
            <a:r>
              <a:rPr lang="ru-RU" dirty="0" smtClean="0"/>
              <a:t> самом деле, все очень просто. Сетевой этикет - такой же, как и обычный. Большинство стычек в Сети происходит от неумения и нежелания участников слышать друг друга. Прежде всего - старайтесь руководствоваться здравым смыслом. Уважайте ваших собеседников, кем бы они не представились, и тогда ваша жизнь в сообществе станет легкой и приятной.</a:t>
            </a:r>
            <a:endParaRPr lang="ru-RU" dirty="0"/>
          </a:p>
        </p:txBody>
      </p:sp>
      <p:pic>
        <p:nvPicPr>
          <p:cNvPr id="2050" name="Picture 2" descr="D:\Интернет\11\news_1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32040" y="3789040"/>
            <a:ext cx="2173413" cy="27644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11008" cy="792088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Чего нельзя делать в </a:t>
            </a:r>
            <a:r>
              <a:rPr lang="ru-RU" sz="2800" dirty="0" err="1" smtClean="0"/>
              <a:t>Internet</a:t>
            </a:r>
            <a:r>
              <a:rPr lang="ru-RU" sz="2800" dirty="0" smtClean="0"/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628800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Прежде всего нельзя делать тех вещей, которые не поощряются в любом цивилизованном обществе: </a:t>
            </a:r>
          </a:p>
          <a:p>
            <a:r>
              <a:rPr lang="ru-RU" sz="1600" dirty="0" smtClean="0"/>
              <a:t>употреблять ненормативную лексику;</a:t>
            </a:r>
          </a:p>
          <a:p>
            <a:r>
              <a:rPr lang="ru-RU" sz="1600" dirty="0" smtClean="0"/>
              <a:t>разжигать национальную рознь;</a:t>
            </a:r>
          </a:p>
          <a:p>
            <a:r>
              <a:rPr lang="ru-RU" sz="1600" dirty="0" smtClean="0"/>
              <a:t>оскорблять людей;</a:t>
            </a:r>
          </a:p>
          <a:p>
            <a:r>
              <a:rPr lang="ru-RU" sz="1600" dirty="0" smtClean="0"/>
              <a:t>воровать;</a:t>
            </a:r>
          </a:p>
          <a:p>
            <a:r>
              <a:rPr lang="ru-RU" sz="1600" dirty="0" smtClean="0"/>
              <a:t>умышленно пытаться что-то сломать;</a:t>
            </a:r>
          </a:p>
          <a:p>
            <a:r>
              <a:rPr lang="ru-RU" sz="1600" dirty="0" smtClean="0"/>
              <a:t>призывать к свержению существующего строя;</a:t>
            </a:r>
          </a:p>
          <a:p>
            <a:r>
              <a:rPr lang="ru-RU" sz="1600" dirty="0" smtClean="0"/>
              <a:t>не стоит присылать свои коммерческие предложения;</a:t>
            </a:r>
          </a:p>
          <a:p>
            <a:r>
              <a:rPr lang="ru-RU" sz="1600" dirty="0" smtClean="0"/>
              <a:t>отправлять инструкции, объясняющие, как совершить незаконные действия, а также спрашивать о возможных способах совершения такого рода действий;</a:t>
            </a:r>
          </a:p>
          <a:p>
            <a:r>
              <a:rPr lang="ru-RU" sz="1600" dirty="0" smtClean="0"/>
              <a:t>публиковать личные письма без согласия их авторов;</a:t>
            </a:r>
          </a:p>
          <a:p>
            <a:r>
              <a:rPr lang="ru-RU" sz="1600" dirty="0" smtClean="0"/>
              <a:t>затевать или продолжать дискуссию на </a:t>
            </a:r>
            <a:r>
              <a:rPr lang="ru-RU" sz="1600" dirty="0" err="1" smtClean="0"/>
              <a:t>отвлечённыую</a:t>
            </a:r>
            <a:r>
              <a:rPr lang="ru-RU" sz="1600" dirty="0" smtClean="0"/>
              <a:t> тему в местах (конференции, форумы и т.п.), не предназначенных для этого. </a:t>
            </a:r>
          </a:p>
          <a:p>
            <a:endParaRPr lang="ru-RU" sz="16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11008" cy="792088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Основные понятия, используемые в сети </a:t>
            </a:r>
            <a:r>
              <a:rPr lang="ru-RU" sz="2800" dirty="0" err="1" smtClean="0"/>
              <a:t>Internet</a:t>
            </a:r>
            <a:endParaRPr lang="ru-RU" sz="28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556792"/>
            <a:ext cx="806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Форум - асинхронный инструмент коммуникаций. Классический форум является текстовым, но в настоящее время существуют форумы, содержащие гипертекст, графику, звук и видео. Существуют узконаправленные и политематические форумы. Используются форумы для личных, производственных и учебных коммуникаций.</a:t>
            </a:r>
          </a:p>
          <a:p>
            <a:endParaRPr lang="ru-RU" dirty="0" smtClean="0"/>
          </a:p>
          <a:p>
            <a:r>
              <a:rPr lang="ru-RU" dirty="0" smtClean="0"/>
              <a:t>Чат - сервис обмена текстовыми сообщениями в режиме реального времени, позволяющий многим пользователям одновременно общаться между собой. </a:t>
            </a:r>
          </a:p>
          <a:p>
            <a:endParaRPr lang="ru-RU" dirty="0" smtClean="0"/>
          </a:p>
          <a:p>
            <a:r>
              <a:rPr lang="ru-RU" dirty="0" smtClean="0"/>
              <a:t>Модератор - человек, поддерживающий порядок и комфортную атмосферу в </a:t>
            </a:r>
            <a:r>
              <a:rPr lang="ru-RU" dirty="0" err="1" smtClean="0"/>
              <a:t>Интернет-сообществе</a:t>
            </a:r>
            <a:r>
              <a:rPr lang="ru-RU" dirty="0" smtClean="0"/>
              <a:t>, отслеживающий и пресекающий всевозможные технические нарушения, а также нарушения сетевого этикета участниками дискуссий.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60648"/>
            <a:ext cx="806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Оверквотинг</a:t>
            </a:r>
            <a:r>
              <a:rPr lang="ru-RU" dirty="0" smtClean="0"/>
              <a:t> (</a:t>
            </a:r>
            <a:r>
              <a:rPr lang="ru-RU" dirty="0" err="1" smtClean="0"/>
              <a:t>overquoting</a:t>
            </a:r>
            <a:r>
              <a:rPr lang="ru-RU" dirty="0" smtClean="0"/>
              <a:t>) - избыточное цитирование.</a:t>
            </a:r>
          </a:p>
          <a:p>
            <a:r>
              <a:rPr lang="ru-RU" dirty="0" smtClean="0"/>
              <a:t>Как правило, когда в форуме пользователь отвечает на чье-либо письмо, исходный текст письма сначала цитируется (при этом он визуально выделяется отступом или другим шрифтом), а затем уже идет сам ответ. Это делается для того, чтобы остальные присутствующие поняли, что, собственно, комментируется. Самой распространенной ошибкой в этом случае является так называемый </a:t>
            </a:r>
            <a:r>
              <a:rPr lang="ru-RU" dirty="0" err="1" smtClean="0"/>
              <a:t>оверквотинг</a:t>
            </a:r>
            <a:r>
              <a:rPr lang="ru-RU" dirty="0" smtClean="0"/>
              <a:t> . </a:t>
            </a:r>
          </a:p>
          <a:p>
            <a:endParaRPr lang="ru-RU" dirty="0" smtClean="0"/>
          </a:p>
          <a:p>
            <a:r>
              <a:rPr lang="ru-RU" dirty="0" smtClean="0"/>
              <a:t>Потому что для того, чтобы был понятен ответ, почти всегда вовсе ни к чему цитировать все исходное письмо. Достаточно процитировать только ту часть, которая необходима для понимания ответа. Но нередко бывает так, что пользователь цитирует огромное письмо только для того, чтобы написать «Согласен». </a:t>
            </a:r>
            <a:r>
              <a:rPr lang="ru-RU" dirty="0" err="1" smtClean="0"/>
              <a:t>Оверквотинг</a:t>
            </a:r>
            <a:r>
              <a:rPr lang="ru-RU" dirty="0" smtClean="0"/>
              <a:t> вреден, и его следует по возможности избегать.</a:t>
            </a:r>
            <a:endParaRPr lang="ru-RU" dirty="0"/>
          </a:p>
        </p:txBody>
      </p:sp>
      <p:pic>
        <p:nvPicPr>
          <p:cNvPr id="3074" name="Picture 2" descr="D:\Интернет\11\SMF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31840" y="4005064"/>
            <a:ext cx="4320480" cy="25044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332656"/>
            <a:ext cx="748883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 smtClean="0"/>
              <a:t>Флеймы</a:t>
            </a:r>
            <a:r>
              <a:rPr lang="ru-RU" sz="1600" dirty="0" smtClean="0"/>
              <a:t> (</a:t>
            </a:r>
            <a:r>
              <a:rPr lang="ru-RU" sz="1600" dirty="0" err="1" smtClean="0"/>
              <a:t>flames</a:t>
            </a:r>
            <a:r>
              <a:rPr lang="ru-RU" sz="1600" dirty="0" smtClean="0"/>
              <a:t>) - это эмоциональные замечания, часто высказанные без учета мнения других участников разговора. Это сообщения, где такт - не самое главное, а цель - вызвать реакцию пользователей. </a:t>
            </a:r>
          </a:p>
          <a:p>
            <a:endParaRPr lang="ru-RU" sz="1600" dirty="0" smtClean="0"/>
          </a:p>
          <a:p>
            <a:r>
              <a:rPr lang="ru-RU" sz="1600" dirty="0" err="1" smtClean="0"/>
              <a:t>Флейм</a:t>
            </a:r>
            <a:r>
              <a:rPr lang="ru-RU" sz="1600" dirty="0" smtClean="0"/>
              <a:t> - это «спор ради спора». Крайняя степень </a:t>
            </a:r>
            <a:r>
              <a:rPr lang="ru-RU" sz="1600" dirty="0" err="1" smtClean="0"/>
              <a:t>вараженности</a:t>
            </a:r>
            <a:r>
              <a:rPr lang="ru-RU" sz="1600" dirty="0" smtClean="0"/>
              <a:t> </a:t>
            </a:r>
            <a:r>
              <a:rPr lang="ru-RU" sz="1600" dirty="0" err="1" smtClean="0"/>
              <a:t>флейма</a:t>
            </a:r>
            <a:r>
              <a:rPr lang="ru-RU" sz="1600" dirty="0" smtClean="0"/>
              <a:t> проявляется в случае, когда все забывают, из-за чего начался разговор и начинают ожесточенно ругаться друг с другом. Мы говорим про человека, что он разжигает </a:t>
            </a:r>
            <a:r>
              <a:rPr lang="ru-RU" sz="1600" dirty="0" err="1" smtClean="0"/>
              <a:t>флейм</a:t>
            </a:r>
            <a:r>
              <a:rPr lang="ru-RU" sz="1600" dirty="0" smtClean="0"/>
              <a:t>, если он: </a:t>
            </a:r>
          </a:p>
          <a:p>
            <a:endParaRPr lang="ru-RU" sz="1600" dirty="0" smtClean="0"/>
          </a:p>
          <a:p>
            <a:r>
              <a:rPr lang="ru-RU" sz="1600" dirty="0" err="1" smtClean="0"/>
              <a:t>a</a:t>
            </a:r>
            <a:r>
              <a:rPr lang="ru-RU" sz="1600" dirty="0" smtClean="0"/>
              <a:t>. Переходит по ходу разговора на личности </a:t>
            </a:r>
          </a:p>
          <a:p>
            <a:r>
              <a:rPr lang="ru-RU" sz="1600" dirty="0" err="1" smtClean="0"/>
              <a:t>b</a:t>
            </a:r>
            <a:r>
              <a:rPr lang="ru-RU" sz="1600" dirty="0" smtClean="0"/>
              <a:t>. Допускает оскорбления личного, национального, религиозного, полового или профессионального характера</a:t>
            </a:r>
          </a:p>
          <a:p>
            <a:r>
              <a:rPr lang="ru-RU" sz="1600" dirty="0" err="1" smtClean="0"/>
              <a:t>c</a:t>
            </a:r>
            <a:r>
              <a:rPr lang="ru-RU" sz="1600" dirty="0" smtClean="0"/>
              <a:t>. Ведет дискуссию неуравновешенно</a:t>
            </a:r>
          </a:p>
          <a:p>
            <a:r>
              <a:rPr lang="ru-RU" sz="1600" dirty="0" err="1" smtClean="0"/>
              <a:t>d</a:t>
            </a:r>
            <a:r>
              <a:rPr lang="ru-RU" sz="1600" dirty="0" smtClean="0"/>
              <a:t>. Провоцирует скандал </a:t>
            </a:r>
          </a:p>
          <a:p>
            <a:endParaRPr lang="ru-RU" sz="1600" dirty="0" smtClean="0"/>
          </a:p>
          <a:p>
            <a:r>
              <a:rPr lang="ru-RU" sz="1600" dirty="0" smtClean="0"/>
              <a:t>Есть простое правило - никогда не стоит поддерживать </a:t>
            </a:r>
            <a:r>
              <a:rPr lang="ru-RU" sz="1600" dirty="0" err="1" smtClean="0"/>
              <a:t>флейм</a:t>
            </a:r>
            <a:r>
              <a:rPr lang="ru-RU" sz="1600" dirty="0" smtClean="0"/>
              <a:t>. Игнорируйте «</a:t>
            </a:r>
            <a:r>
              <a:rPr lang="ru-RU" sz="1600" dirty="0" err="1" smtClean="0"/>
              <a:t>флеймеров</a:t>
            </a:r>
            <a:r>
              <a:rPr lang="ru-RU" sz="1600" dirty="0" smtClean="0"/>
              <a:t>» - и тогда вас, несомненно, начнут уважать все остальные.</a:t>
            </a:r>
            <a:endParaRPr lang="ru-RU" sz="1600" dirty="0"/>
          </a:p>
        </p:txBody>
      </p:sp>
      <p:pic>
        <p:nvPicPr>
          <p:cNvPr id="4098" name="Picture 2" descr="D:\Интернет\11\2806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1920" y="4581128"/>
            <a:ext cx="2286000" cy="2009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</TotalTime>
  <Words>3305</Words>
  <Application>Microsoft Office PowerPoint</Application>
  <PresentationFormat>Экран (4:3)</PresentationFormat>
  <Paragraphs>151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Этикет при работе в сетях</vt:lpstr>
      <vt:lpstr>Ни одна новая информационная технология не обходится без того, чтобы отяготить нашу жизнь новыми заботами.</vt:lpstr>
      <vt:lpstr>Слайд 3</vt:lpstr>
      <vt:lpstr>Что такое сетевой этикет, для чего он нужен и как его соблюдать?</vt:lpstr>
      <vt:lpstr>Как соблюдать сетевой этикет?</vt:lpstr>
      <vt:lpstr>Чего нельзя делать в Internet?</vt:lpstr>
      <vt:lpstr>Основные понятия, используемые в сети Internet</vt:lpstr>
      <vt:lpstr>Слайд 8</vt:lpstr>
      <vt:lpstr>Слайд 9</vt:lpstr>
      <vt:lpstr>Слайд 10</vt:lpstr>
      <vt:lpstr>Слайд 11</vt:lpstr>
      <vt:lpstr>Правила "сетевого этикета" базируются на 10 принципах: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Адреса и персональные имена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Этикет при работе в сетях</dc:title>
  <dc:creator>Max</dc:creator>
  <cp:lastModifiedBy>Ната</cp:lastModifiedBy>
  <cp:revision>17</cp:revision>
  <dcterms:created xsi:type="dcterms:W3CDTF">2010-12-26T15:41:09Z</dcterms:created>
  <dcterms:modified xsi:type="dcterms:W3CDTF">2011-05-04T13:05:20Z</dcterms:modified>
</cp:coreProperties>
</file>